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1" r:id="rId1"/>
  </p:sldMasterIdLst>
  <p:notesMasterIdLst>
    <p:notesMasterId r:id="rId12"/>
  </p:notes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9" d="100"/>
          <a:sy n="49" d="100"/>
        </p:scale>
        <p:origin x="940" y="3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9/11/2024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1866f1d899f_0_1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1866f1d899f_0_1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24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2163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3169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35623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"/>
          <p:cNvSpPr txBox="1">
            <a:spLocks noGrp="1"/>
          </p:cNvSpPr>
          <p:nvPr>
            <p:ph type="title"/>
          </p:nvPr>
        </p:nvSpPr>
        <p:spPr>
          <a:xfrm>
            <a:off x="2182720" y="6410840"/>
            <a:ext cx="11303520" cy="96288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1632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437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3125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7230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9/11/2024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8543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3765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74656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9378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44704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9/11/2024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04441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1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D05378A-3076-D345-97CC-DC7F4ADC539A}"/>
              </a:ext>
            </a:extLst>
          </p:cNvPr>
          <p:cNvSpPr/>
          <p:nvPr/>
        </p:nvSpPr>
        <p:spPr>
          <a:xfrm>
            <a:off x="2685393" y="1308538"/>
            <a:ext cx="9259614" cy="5612523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08F28-4C0D-8B0C-BF71-FC24E466FBBC}"/>
              </a:ext>
            </a:extLst>
          </p:cNvPr>
          <p:cNvSpPr txBox="1"/>
          <p:nvPr/>
        </p:nvSpPr>
        <p:spPr>
          <a:xfrm>
            <a:off x="3069768" y="2952407"/>
            <a:ext cx="10110648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 VOLTE BY USING CRYTOGRAPHY</a:t>
            </a:r>
          </a:p>
          <a:p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</a:t>
            </a:r>
          </a:p>
          <a:p>
            <a:endParaRPr lang="en-I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K.Guru Venkat(192211596)</a:t>
            </a:r>
          </a:p>
          <a:p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T.Abhinav(192211688)</a:t>
            </a:r>
          </a:p>
          <a:p>
            <a:endParaRPr lang="en-I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</a:t>
            </a:r>
          </a:p>
          <a:p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7"/>
          <p:cNvSpPr/>
          <p:nvPr/>
        </p:nvSpPr>
        <p:spPr>
          <a:xfrm>
            <a:off x="2037993" y="1750219"/>
            <a:ext cx="79242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374"/>
              <a:buFont typeface="Bitter"/>
              <a:buNone/>
            </a:pPr>
            <a:endParaRPr sz="4374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2260163" y="3999786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87"/>
              <a:buFont typeface="Bitter"/>
              <a:buNone/>
            </a:pPr>
            <a:endParaRPr sz="218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7"/>
          <p:cNvSpPr/>
          <p:nvPr/>
        </p:nvSpPr>
        <p:spPr>
          <a:xfrm>
            <a:off x="2260163" y="4480203"/>
            <a:ext cx="3073800" cy="1999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7"/>
          <p:cNvSpPr/>
          <p:nvPr/>
        </p:nvSpPr>
        <p:spPr>
          <a:xfrm>
            <a:off x="5778222" y="3999786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87"/>
              <a:buFont typeface="Bitter"/>
              <a:buNone/>
            </a:pPr>
            <a:endParaRPr sz="218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5778222" y="4480203"/>
            <a:ext cx="3073800" cy="17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7"/>
          <p:cNvSpPr/>
          <p:nvPr/>
        </p:nvSpPr>
        <p:spPr>
          <a:xfrm>
            <a:off x="9296400" y="3999786"/>
            <a:ext cx="2778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87"/>
              <a:buFont typeface="Bitter"/>
              <a:buNone/>
            </a:pPr>
            <a:endParaRPr sz="218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7"/>
          <p:cNvSpPr/>
          <p:nvPr/>
        </p:nvSpPr>
        <p:spPr>
          <a:xfrm>
            <a:off x="9296400" y="4480203"/>
            <a:ext cx="3073800" cy="17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E2AAF2-372C-6CC9-703F-02C4B0AE0279}"/>
              </a:ext>
            </a:extLst>
          </p:cNvPr>
          <p:cNvSpPr/>
          <p:nvPr/>
        </p:nvSpPr>
        <p:spPr>
          <a:xfrm>
            <a:off x="809297" y="1229710"/>
            <a:ext cx="13327116" cy="57386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9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03220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1"/>
          <p:cNvSpPr/>
          <p:nvPr/>
        </p:nvSpPr>
        <p:spPr>
          <a:xfrm>
            <a:off x="0" y="34812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27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4812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"/>
          <p:cNvSpPr/>
          <p:nvPr/>
        </p:nvSpPr>
        <p:spPr>
          <a:xfrm>
            <a:off x="6319599" y="729922"/>
            <a:ext cx="7982453" cy="3163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6036"/>
              <a:buFont typeface="Bitter"/>
              <a:buNone/>
            </a:pPr>
            <a:r>
              <a:rPr lang="en-US" sz="6036" b="0" i="0" u="none" strike="noStrike" cap="none" dirty="0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Introduction:</a:t>
            </a:r>
            <a:endParaRPr sz="6036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"/>
          <p:cNvSpPr/>
          <p:nvPr/>
        </p:nvSpPr>
        <p:spPr>
          <a:xfrm>
            <a:off x="6319599" y="2484800"/>
            <a:ext cx="7477500" cy="2808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lang="en-US" sz="2400" b="0" i="0" u="none" strike="noStrike" cap="none" dirty="0">
                <a:solidFill>
                  <a:srgbClr val="2B2E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Voice over- Long Term Evolution (VoLTE) (It is also refered as 4G Networks).It is a technology that enables secure and reliable voice communications over 4G LTE networks. Cryptography plays a crucial role in ensuring the confidentiality and integrity of VoLTE data by employing advanced encryption, integrity protection, and key management techniques.</a:t>
            </a: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0" name="Google Shape;30;p1"/>
          <p:cNvSpPr/>
          <p:nvPr/>
        </p:nvSpPr>
        <p:spPr>
          <a:xfrm>
            <a:off x="6319599" y="6053138"/>
            <a:ext cx="355500" cy="355500"/>
          </a:xfrm>
          <a:prstGeom prst="roundRect">
            <a:avLst>
              <a:gd name="adj" fmla="val 25726039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3" name="Google Shape;33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34" name="Google Shape;34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3675" y="0"/>
            <a:ext cx="4906726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"/>
          <p:cNvSpPr/>
          <p:nvPr/>
        </p:nvSpPr>
        <p:spPr>
          <a:xfrm>
            <a:off x="833199" y="1701522"/>
            <a:ext cx="9306300" cy="13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374"/>
              <a:buFont typeface="Bitter"/>
              <a:buNone/>
            </a:pPr>
            <a:r>
              <a:rPr lang="en-US" sz="4374" b="1" i="0" u="none" strike="noStrike" cap="none" dirty="0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Overview of VoLTE Security Requirements</a:t>
            </a:r>
            <a:endParaRPr sz="4374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833199" y="3597116"/>
            <a:ext cx="499800" cy="499800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9525" cap="flat" cmpd="sng">
            <a:solidFill>
              <a:srgbClr val="E2C8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7" name="Google Shape;37;p2"/>
          <p:cNvSpPr/>
          <p:nvPr/>
        </p:nvSpPr>
        <p:spPr>
          <a:xfrm>
            <a:off x="1024451" y="3501842"/>
            <a:ext cx="122886" cy="553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624"/>
              <a:buFont typeface="Bitter"/>
              <a:buNone/>
            </a:pPr>
            <a:r>
              <a:rPr lang="en-US" sz="2624" b="1" i="0" u="none" strike="noStrike" cap="none" dirty="0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1</a:t>
            </a:r>
            <a:endParaRPr sz="2624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1555313" y="3555868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87"/>
              <a:buFont typeface="Bitter"/>
              <a:buNone/>
            </a:pPr>
            <a:r>
              <a:rPr lang="en-US" sz="2187" b="1" i="0" u="none" strike="noStrike" cap="none" dirty="0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Confidentiality:</a:t>
            </a:r>
            <a:endParaRPr sz="2187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1555313" y="4062412"/>
            <a:ext cx="38199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lang="en-US" sz="2000" i="0" u="none" strike="noStrike" cap="none" dirty="0">
                <a:solidFill>
                  <a:srgbClr val="2B2E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Protecting the privacy of VoLTE voice and signaling data from unauthorized access.</a:t>
            </a:r>
            <a:endParaRPr sz="20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5597485" y="3597116"/>
            <a:ext cx="499800" cy="499800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9525" cap="flat" cmpd="sng">
            <a:solidFill>
              <a:srgbClr val="E2C8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1" name="Google Shape;41;p2"/>
          <p:cNvSpPr/>
          <p:nvPr/>
        </p:nvSpPr>
        <p:spPr>
          <a:xfrm>
            <a:off x="5811234" y="3501842"/>
            <a:ext cx="122886" cy="553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624"/>
              <a:buFont typeface="Bitter"/>
              <a:buNone/>
            </a:pPr>
            <a:r>
              <a:rPr lang="en-US" sz="2624" b="1" i="0" u="none" strike="noStrike" cap="none" dirty="0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2</a:t>
            </a:r>
            <a:endParaRPr sz="2624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6319599" y="3568931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87"/>
              <a:buFont typeface="Bitter"/>
              <a:buNone/>
            </a:pPr>
            <a:r>
              <a:rPr lang="en-US" sz="2187" b="1" i="0" u="none" strike="noStrike" cap="none" dirty="0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Integrity:</a:t>
            </a:r>
            <a:endParaRPr sz="2187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6074231" y="4019288"/>
            <a:ext cx="38199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lang="en-US" sz="2000" i="0" u="none" strike="noStrike" cap="none" dirty="0">
                <a:solidFill>
                  <a:srgbClr val="2B2E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Ensuring the authenticity and reliability of VoLTE data, preventing unauthorized modifications.</a:t>
            </a:r>
            <a:endParaRPr sz="20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833199" y="5615821"/>
            <a:ext cx="499800" cy="499800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9525" cap="flat" cmpd="sng">
            <a:solidFill>
              <a:srgbClr val="E2C8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5" name="Google Shape;45;p2"/>
          <p:cNvSpPr/>
          <p:nvPr/>
        </p:nvSpPr>
        <p:spPr>
          <a:xfrm>
            <a:off x="1024451" y="5574093"/>
            <a:ext cx="148892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624"/>
              <a:buFont typeface="Bitter"/>
              <a:buNone/>
            </a:pPr>
            <a:r>
              <a:rPr lang="en-US" sz="2624" b="1" i="0" u="none" strike="noStrike" cap="none" dirty="0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3</a:t>
            </a:r>
            <a:endParaRPr sz="2624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1555313" y="5692140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87"/>
              <a:buFont typeface="Bitter"/>
              <a:buNone/>
            </a:pPr>
            <a:r>
              <a:rPr lang="en-US" sz="2187" b="1" i="0" u="none" strike="noStrike" cap="none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Authentication</a:t>
            </a:r>
            <a:endParaRPr sz="2187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1463872" y="6107242"/>
            <a:ext cx="8584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lang="en-US" sz="2000" i="0" u="none" strike="noStrike" cap="none" dirty="0">
                <a:solidFill>
                  <a:srgbClr val="2B2E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Verifying the identity of users and network entities to prevent impersonation attacks.</a:t>
            </a:r>
            <a:endParaRPr sz="20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2037993" y="1316830"/>
            <a:ext cx="78522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374"/>
              <a:buFont typeface="Bitter"/>
              <a:buNone/>
            </a:pPr>
            <a:r>
              <a:rPr lang="en-US" sz="4374" b="0" i="0" u="none" strike="noStrike" cap="none" dirty="0">
                <a:solidFill>
                  <a:srgbClr val="2C3F42"/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Encryption Techniques in VoLTE</a:t>
            </a:r>
            <a:endParaRPr sz="4374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2" name="Google Shape;52;p3"/>
          <p:cNvSpPr/>
          <p:nvPr/>
        </p:nvSpPr>
        <p:spPr>
          <a:xfrm>
            <a:off x="2037993" y="3115270"/>
            <a:ext cx="31563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2187"/>
              <a:buFont typeface="Bitter"/>
              <a:buNone/>
            </a:pPr>
            <a:r>
              <a:rPr lang="en-US" sz="2187" b="1" i="0" u="none" strike="noStrike" cap="none" dirty="0">
                <a:solidFill>
                  <a:srgbClr val="2C3F42"/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Advanced Encryption Standard (AES)</a:t>
            </a:r>
            <a:endParaRPr sz="2187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3" name="Google Shape;53;p3"/>
          <p:cNvSpPr/>
          <p:nvPr/>
        </p:nvSpPr>
        <p:spPr>
          <a:xfrm>
            <a:off x="2037993" y="4031813"/>
            <a:ext cx="3156300" cy="21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lang="en-US" sz="2000" b="0" i="0" u="none" strike="noStrike" cap="none" dirty="0">
                <a:solidFill>
                  <a:srgbClr val="2B2E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AES is the primary encryption algorithm used in VoLTE to protect voice and signaling data. It provides robust confidentiality through 128-bit, 192-bit, or 256-bit key lengths.</a:t>
            </a:r>
            <a:endParaRPr sz="20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4" name="Google Shape;54;p3"/>
          <p:cNvSpPr/>
          <p:nvPr/>
        </p:nvSpPr>
        <p:spPr>
          <a:xfrm>
            <a:off x="5743932" y="3115270"/>
            <a:ext cx="31563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2187"/>
              <a:buFont typeface="Bitter"/>
              <a:buNone/>
            </a:pPr>
            <a:r>
              <a:rPr lang="en-US" sz="2187" b="1" i="0" u="none" strike="noStrike" cap="none" dirty="0">
                <a:solidFill>
                  <a:srgbClr val="2C3F42"/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Elliptic Curve Cryptography (ECC)</a:t>
            </a:r>
            <a:endParaRPr sz="2187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5743932" y="4031813"/>
            <a:ext cx="3156300" cy="14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lang="en-US" sz="2000" b="0" i="0" u="none" strike="noStrike" cap="none" dirty="0">
                <a:solidFill>
                  <a:srgbClr val="2B2E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ECC is used for key exchange and digital signatures, offering efficient and secure alternatives to RSA-based algorithms.</a:t>
            </a:r>
            <a:endParaRPr sz="20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9449872" y="3115270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2187"/>
              <a:buFont typeface="Bitter"/>
              <a:buNone/>
            </a:pPr>
            <a:r>
              <a:rPr lang="en-US" sz="2187" b="1" i="0" u="none" strike="noStrike" cap="none" dirty="0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IPsec and SRTP</a:t>
            </a:r>
            <a:endParaRPr sz="2187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9449872" y="3684627"/>
            <a:ext cx="3156300" cy="14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lang="en-US" sz="2000" b="0" i="0" u="none" strike="noStrike" cap="none" dirty="0">
                <a:solidFill>
                  <a:srgbClr val="2B2E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IPsec and SRTP protocols are employed to establish secure end-to-end encryption for VoLTE voice and signaling data.</a:t>
            </a:r>
            <a:endParaRPr sz="20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4"/>
          <p:cNvSpPr/>
          <p:nvPr/>
        </p:nvSpPr>
        <p:spPr>
          <a:xfrm>
            <a:off x="4490799" y="925473"/>
            <a:ext cx="69645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374"/>
              <a:buFont typeface="Bitter"/>
              <a:buNone/>
            </a:pPr>
            <a:r>
              <a:rPr lang="en-US" sz="4374" b="0" i="0" u="none" strike="noStrike" cap="none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Integrity Protection in VoLTE</a:t>
            </a: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4801910" y="1953101"/>
            <a:ext cx="44400" cy="5351100"/>
          </a:xfrm>
          <a:prstGeom prst="roundRect">
            <a:avLst>
              <a:gd name="adj" fmla="val 225151"/>
            </a:avLst>
          </a:prstGeom>
          <a:solidFill>
            <a:srgbClr val="E2C8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5074027" y="2354401"/>
            <a:ext cx="777600" cy="44400"/>
          </a:xfrm>
          <a:prstGeom prst="roundRect">
            <a:avLst>
              <a:gd name="adj" fmla="val 225151"/>
            </a:avLst>
          </a:prstGeom>
          <a:solidFill>
            <a:srgbClr val="E2C8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4574084" y="2126694"/>
            <a:ext cx="499800" cy="499800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9525" cap="flat" cmpd="sng">
            <a:solidFill>
              <a:srgbClr val="E2C8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4759821" y="2168366"/>
            <a:ext cx="1284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624"/>
              <a:buFont typeface="Bitter"/>
              <a:buNone/>
            </a:pPr>
            <a:r>
              <a:rPr lang="en-US" sz="2624" b="0" i="0" u="none" strike="noStrike" cap="none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1</a:t>
            </a:r>
            <a:endParaRPr sz="262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6046113" y="2175272"/>
            <a:ext cx="46449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87"/>
              <a:buFont typeface="Bitter"/>
              <a:buNone/>
            </a:pPr>
            <a:r>
              <a:rPr lang="en-US" sz="2187" b="0" i="0" u="none" strike="noStrike" cap="none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Message Authentication Codes (MACs)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6046113" y="2655689"/>
            <a:ext cx="77511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MACs, such as HMAC-SHA256, are used to verify the integrity of VoLTE signaling messages and prevent tampering.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5074027" y="4212134"/>
            <a:ext cx="777600" cy="44400"/>
          </a:xfrm>
          <a:prstGeom prst="roundRect">
            <a:avLst>
              <a:gd name="adj" fmla="val 225151"/>
            </a:avLst>
          </a:prstGeom>
          <a:solidFill>
            <a:srgbClr val="E2C8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4574084" y="3984427"/>
            <a:ext cx="499800" cy="499800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9525" cap="flat" cmpd="sng">
            <a:solidFill>
              <a:srgbClr val="E2C8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4737318" y="4026098"/>
            <a:ext cx="1734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624"/>
              <a:buFont typeface="Bitter"/>
              <a:buNone/>
            </a:pPr>
            <a:r>
              <a:rPr lang="en-US" sz="2624" b="0" i="0" u="none" strike="noStrike" cap="none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2</a:t>
            </a:r>
            <a:endParaRPr sz="262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"/>
          <p:cNvSpPr/>
          <p:nvPr/>
        </p:nvSpPr>
        <p:spPr>
          <a:xfrm>
            <a:off x="6046113" y="4033004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87"/>
              <a:buFont typeface="Bitter"/>
              <a:buNone/>
            </a:pPr>
            <a:r>
              <a:rPr lang="en-US" sz="2187" b="0" i="0" u="none" strike="noStrike" cap="none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Digital Signatures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4"/>
          <p:cNvSpPr/>
          <p:nvPr/>
        </p:nvSpPr>
        <p:spPr>
          <a:xfrm>
            <a:off x="6046113" y="4513421"/>
            <a:ext cx="77511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Digital signatures, based on algorithms like ECDSA, are used to authenticate the source of VoLTE signaling messages.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5074027" y="6069866"/>
            <a:ext cx="777600" cy="44400"/>
          </a:xfrm>
          <a:prstGeom prst="roundRect">
            <a:avLst>
              <a:gd name="adj" fmla="val 225151"/>
            </a:avLst>
          </a:prstGeom>
          <a:solidFill>
            <a:srgbClr val="E2C8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4574084" y="5842159"/>
            <a:ext cx="499800" cy="499800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9525" cap="flat" cmpd="sng">
            <a:solidFill>
              <a:srgbClr val="E2C8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4733627" y="5883831"/>
            <a:ext cx="1806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624"/>
              <a:buFont typeface="Bitter"/>
              <a:buNone/>
            </a:pPr>
            <a:r>
              <a:rPr lang="en-US" sz="2624" b="0" i="0" u="none" strike="noStrike" cap="none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3</a:t>
            </a:r>
            <a:endParaRPr sz="262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6046113" y="5890736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87"/>
              <a:buFont typeface="Bitter"/>
              <a:buNone/>
            </a:pPr>
            <a:r>
              <a:rPr lang="en-US" sz="2187" b="0" i="0" u="none" strike="noStrike" cap="none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Replay Protection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4"/>
          <p:cNvSpPr/>
          <p:nvPr/>
        </p:nvSpPr>
        <p:spPr>
          <a:xfrm>
            <a:off x="6046113" y="6371153"/>
            <a:ext cx="77511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Sequence numbers and timestamps are used to detect and prevent replay attacks on VoLTE signaling messages.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/>
          <p:nvPr/>
        </p:nvSpPr>
        <p:spPr>
          <a:xfrm>
            <a:off x="2037993" y="894993"/>
            <a:ext cx="6485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374"/>
              <a:buFont typeface="Bitter"/>
              <a:buNone/>
            </a:pPr>
            <a:r>
              <a:rPr lang="en-US" sz="4374" b="0" i="0" u="none" strike="noStrike" cap="none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Key Management in VoLTE</a:t>
            </a: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5"/>
          <p:cNvSpPr/>
          <p:nvPr/>
        </p:nvSpPr>
        <p:spPr>
          <a:xfrm>
            <a:off x="2037993" y="2033707"/>
            <a:ext cx="5166000" cy="2717100"/>
          </a:xfrm>
          <a:prstGeom prst="roundRect">
            <a:avLst>
              <a:gd name="adj" fmla="val 3680"/>
            </a:avLst>
          </a:prstGeom>
          <a:solidFill>
            <a:srgbClr val="FCE2CF"/>
          </a:solidFill>
          <a:ln w="9525" cap="flat" cmpd="sng">
            <a:solidFill>
              <a:srgbClr val="E2C8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2267783" y="2028364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87"/>
              <a:buFont typeface="Bitter"/>
              <a:buNone/>
            </a:pPr>
            <a:r>
              <a:rPr lang="en-US" sz="2187" b="1" i="0" u="none" strike="noStrike" cap="none" dirty="0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Key Generation</a:t>
            </a:r>
            <a:endParaRPr sz="2187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5"/>
          <p:cNvSpPr/>
          <p:nvPr/>
        </p:nvSpPr>
        <p:spPr>
          <a:xfrm>
            <a:off x="2267783" y="2547969"/>
            <a:ext cx="4706400" cy="17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lang="en-US" sz="1750" b="0" i="0" u="none" strike="noStrike" cap="none" dirty="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VoLTE employs secure key generation mechanisms, such as Diffie-Hellman and Elliptic Curve Diffie-Hellman, to establish shared encryption keys between devices and network elements.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5"/>
          <p:cNvSpPr/>
          <p:nvPr/>
        </p:nvSpPr>
        <p:spPr>
          <a:xfrm>
            <a:off x="7426285" y="2033707"/>
            <a:ext cx="5166000" cy="2717100"/>
          </a:xfrm>
          <a:prstGeom prst="roundRect">
            <a:avLst>
              <a:gd name="adj" fmla="val 3680"/>
            </a:avLst>
          </a:prstGeom>
          <a:solidFill>
            <a:srgbClr val="FCE2CF"/>
          </a:solidFill>
          <a:ln w="9525" cap="flat" cmpd="sng">
            <a:solidFill>
              <a:srgbClr val="E2C8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7656076" y="2263497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87"/>
              <a:buFont typeface="Bitter"/>
              <a:buNone/>
            </a:pPr>
            <a:r>
              <a:rPr lang="en-US" sz="2187" b="1" i="0" u="none" strike="noStrike" cap="none" dirty="0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Key Distribution</a:t>
            </a:r>
            <a:endParaRPr sz="2187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5"/>
          <p:cNvSpPr/>
          <p:nvPr/>
        </p:nvSpPr>
        <p:spPr>
          <a:xfrm>
            <a:off x="7656076" y="2743914"/>
            <a:ext cx="4706400" cy="14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lang="en-US" sz="1750" b="0" i="0" u="none" strike="noStrike" cap="none" dirty="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Keys are securely distributed using protocols like IKEv2 and proprietary key management systems provided by VoLTE equipment vendors.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"/>
          <p:cNvSpPr/>
          <p:nvPr/>
        </p:nvSpPr>
        <p:spPr>
          <a:xfrm>
            <a:off x="2037993" y="4972883"/>
            <a:ext cx="5166000" cy="2361600"/>
          </a:xfrm>
          <a:prstGeom prst="roundRect">
            <a:avLst>
              <a:gd name="adj" fmla="val 4234"/>
            </a:avLst>
          </a:prstGeom>
          <a:solidFill>
            <a:srgbClr val="FCE2CF"/>
          </a:solidFill>
          <a:ln w="9525" cap="flat" cmpd="sng">
            <a:solidFill>
              <a:srgbClr val="E2C8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/>
          <p:nvPr/>
        </p:nvSpPr>
        <p:spPr>
          <a:xfrm>
            <a:off x="2267783" y="5202674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87"/>
              <a:buFont typeface="Bitter"/>
              <a:buNone/>
            </a:pPr>
            <a:r>
              <a:rPr lang="en-US" sz="2187" b="1" i="0" u="none" strike="noStrike" cap="none" dirty="0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Key Revocation</a:t>
            </a:r>
            <a:endParaRPr sz="2187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5"/>
          <p:cNvSpPr/>
          <p:nvPr/>
        </p:nvSpPr>
        <p:spPr>
          <a:xfrm>
            <a:off x="2267783" y="5617776"/>
            <a:ext cx="4706400" cy="14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lang="en-US" sz="1750" b="0" i="0" u="none" strike="noStrike" cap="none" dirty="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Mechanisms are in place to revoke and update keys in case of suspected compromise or expiration, ensuring the ongoing security of VoLTE communications.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"/>
          <p:cNvSpPr/>
          <p:nvPr/>
        </p:nvSpPr>
        <p:spPr>
          <a:xfrm>
            <a:off x="7426285" y="4972883"/>
            <a:ext cx="5166000" cy="2361600"/>
          </a:xfrm>
          <a:prstGeom prst="roundRect">
            <a:avLst>
              <a:gd name="adj" fmla="val 4234"/>
            </a:avLst>
          </a:prstGeom>
          <a:solidFill>
            <a:srgbClr val="FCE2CF"/>
          </a:solidFill>
          <a:ln w="9525" cap="flat" cmpd="sng">
            <a:solidFill>
              <a:srgbClr val="E2C8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7656076" y="5124296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87"/>
              <a:buFont typeface="Bitter"/>
              <a:buNone/>
            </a:pPr>
            <a:r>
              <a:rPr lang="en-US" sz="2187" b="1" i="0" u="none" strike="noStrike" cap="none" dirty="0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Secure Key Storage</a:t>
            </a:r>
            <a:endParaRPr sz="2187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7656076" y="5683091"/>
            <a:ext cx="4706400" cy="14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lang="en-US" sz="1750" b="0" i="0" u="none" strike="noStrike" cap="none" dirty="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Encryption keys are stored securely on devices and network elements, using hardware security modules (HSMs) and other secure enclaves.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2037993" y="1372672"/>
            <a:ext cx="66228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374"/>
              <a:buFont typeface="Bitter"/>
              <a:buNone/>
            </a:pPr>
            <a:r>
              <a:rPr lang="en-US" sz="4374" b="0" i="0" u="none" strike="noStrike" cap="none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Signaling Security in VoLTE</a:t>
            </a: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7993" y="2511385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>
          <a:xfrm>
            <a:off x="2037993" y="3177897"/>
            <a:ext cx="2388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87"/>
              <a:buFont typeface="Bitter"/>
              <a:buNone/>
            </a:pPr>
            <a:r>
              <a:rPr lang="en-US" sz="2187" b="1" i="0" u="none" strike="noStrike" cap="none" dirty="0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IPsec</a:t>
            </a:r>
            <a:endParaRPr sz="2187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2037993" y="3658314"/>
            <a:ext cx="2388600" cy="24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IPsec is used to secure the signaling between the UE (User Equipment) and the IMS (IP Multimedia Subsystem) core network.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9881" y="2511385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6"/>
          <p:cNvSpPr/>
          <p:nvPr/>
        </p:nvSpPr>
        <p:spPr>
          <a:xfrm>
            <a:off x="4759881" y="3177897"/>
            <a:ext cx="2388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87"/>
              <a:buFont typeface="Bitter"/>
              <a:buNone/>
            </a:pPr>
            <a:r>
              <a:rPr lang="en-US" sz="2187" b="1" i="0" u="none" strike="noStrike" cap="none" dirty="0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TLS</a:t>
            </a:r>
            <a:endParaRPr sz="2187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4759881" y="3658314"/>
            <a:ext cx="2388600" cy="24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TLS protects the signaling between the IMS core network and other network elements, ensuring end-to-end integrity and confidentiality.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81768" y="2511385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6"/>
          <p:cNvSpPr/>
          <p:nvPr/>
        </p:nvSpPr>
        <p:spPr>
          <a:xfrm>
            <a:off x="7481768" y="3177897"/>
            <a:ext cx="2388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87"/>
              <a:buFont typeface="Bitter"/>
              <a:buNone/>
            </a:pPr>
            <a:r>
              <a:rPr lang="en-US" sz="2187" b="1" i="0" u="none" strike="noStrike" cap="none" dirty="0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Authentication</a:t>
            </a:r>
            <a:endParaRPr sz="2187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7466493" y="3524997"/>
            <a:ext cx="2388600" cy="468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lang="en-US" sz="1750" b="0" i="0" u="none" strike="noStrike" cap="none" dirty="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Strong authentication mechanisms, such as SIM-based authentication and certificate-based authentication, are used to verify the identity of VoLTE users and network entities.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03656" y="2511385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6"/>
          <p:cNvSpPr/>
          <p:nvPr/>
        </p:nvSpPr>
        <p:spPr>
          <a:xfrm>
            <a:off x="10203656" y="3177897"/>
            <a:ext cx="23889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87"/>
              <a:buFont typeface="Bitter"/>
              <a:buNone/>
            </a:pPr>
            <a:r>
              <a:rPr lang="en-US" sz="2187" b="1" i="0" u="none" strike="noStrike" cap="none" dirty="0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Key Management</a:t>
            </a:r>
            <a:endParaRPr sz="2187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10203656" y="3658314"/>
            <a:ext cx="2388900" cy="28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lang="en-US" sz="1750" b="0" i="0" u="none" strike="noStrike" cap="none" dirty="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Secure key management protocols, including MIKEY </a:t>
            </a:r>
            <a:r>
              <a:rPr lang="en-US" sz="1750" dirty="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r>
              <a:rPr lang="en-US" sz="1750" b="0" i="0" u="none" strike="noStrike" cap="none" dirty="0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 employed to distribute and manage the encryption keys used for signaling security.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4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2037993" y="1750219"/>
            <a:ext cx="79242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374"/>
              <a:buFont typeface="Bitter"/>
              <a:buNone/>
            </a:pPr>
            <a:r>
              <a:rPr lang="en-US" sz="4374" b="0" i="0" u="none" strike="noStrike" cap="none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End-to-End Encryption in VoLTE</a:t>
            </a: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7993" y="2777847"/>
            <a:ext cx="3518060" cy="88868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7"/>
          <p:cNvSpPr/>
          <p:nvPr/>
        </p:nvSpPr>
        <p:spPr>
          <a:xfrm>
            <a:off x="2260163" y="3999786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87"/>
              <a:buFont typeface="Bitter"/>
              <a:buNone/>
            </a:pPr>
            <a:r>
              <a:rPr lang="en-US" sz="2187" b="0" i="0" u="none" strike="noStrike" cap="none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Secure RTP (SRTP)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7"/>
          <p:cNvSpPr/>
          <p:nvPr/>
        </p:nvSpPr>
        <p:spPr>
          <a:xfrm>
            <a:off x="2260163" y="4480203"/>
            <a:ext cx="3073800" cy="14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SRTP is used to encrypt the actual voice data, providing end-to-end confidentiality and integrity protection.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6052" y="2777847"/>
            <a:ext cx="3518179" cy="88868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7"/>
          <p:cNvSpPr/>
          <p:nvPr/>
        </p:nvSpPr>
        <p:spPr>
          <a:xfrm>
            <a:off x="5778222" y="3999786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87"/>
              <a:buFont typeface="Bitter"/>
              <a:buNone/>
            </a:pPr>
            <a:r>
              <a:rPr lang="en-US" sz="2187" b="0" i="0" u="none" strike="noStrike" cap="none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Key Exchange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5778222" y="4480203"/>
            <a:ext cx="3073800" cy="17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Cryptographic key exchange mechanisms, such as MIKEY, are used to establish the necessary encryption keys for SRTP sessions.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74229" y="2777847"/>
            <a:ext cx="3518179" cy="88868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7"/>
          <p:cNvSpPr/>
          <p:nvPr/>
        </p:nvSpPr>
        <p:spPr>
          <a:xfrm>
            <a:off x="9296400" y="3999786"/>
            <a:ext cx="2778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2187"/>
              <a:buFont typeface="Bitter"/>
              <a:buNone/>
            </a:pPr>
            <a:r>
              <a:rPr lang="en-US" sz="2187" b="0" i="0" u="none" strike="noStrike" cap="none">
                <a:solidFill>
                  <a:srgbClr val="2B2E3C"/>
                </a:solidFill>
                <a:latin typeface="Bitter"/>
                <a:ea typeface="Bitter"/>
                <a:cs typeface="Bitter"/>
                <a:sym typeface="Bitter"/>
              </a:rPr>
              <a:t>Mutual Authentication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7"/>
          <p:cNvSpPr/>
          <p:nvPr/>
        </p:nvSpPr>
        <p:spPr>
          <a:xfrm>
            <a:off x="9296400" y="4480203"/>
            <a:ext cx="3073800" cy="17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2B2E3C"/>
                </a:solidFill>
                <a:latin typeface="Open Sans"/>
                <a:ea typeface="Open Sans"/>
                <a:cs typeface="Open Sans"/>
                <a:sym typeface="Open Sans"/>
              </a:rPr>
              <a:t>VoLTE devices and network elements undergo mutual authentication to ensure the identity of the communicating parties.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8"/>
          <p:cNvSpPr/>
          <p:nvPr/>
        </p:nvSpPr>
        <p:spPr>
          <a:xfrm>
            <a:off x="6438450" y="539211"/>
            <a:ext cx="72399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C3F42"/>
              </a:buClr>
              <a:buSzPts val="4374"/>
              <a:buFont typeface="Bitter"/>
              <a:buNone/>
            </a:pPr>
            <a:r>
              <a:rPr lang="en-US" sz="4374" b="0" i="0" u="none" strike="noStrike" cap="none">
                <a:solidFill>
                  <a:srgbClr val="2C3F42"/>
                </a:solidFill>
                <a:latin typeface="Bitter"/>
                <a:ea typeface="Bitter"/>
                <a:cs typeface="Bitter"/>
                <a:sym typeface="Bitter"/>
              </a:rPr>
              <a:t>Conclusion and Best Practices</a:t>
            </a: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6319599" y="2041938"/>
            <a:ext cx="7477500" cy="17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2B2E3C"/>
              </a:buClr>
              <a:buSzPts val="1750"/>
              <a:buFont typeface="Open Sans"/>
              <a:buNone/>
            </a:pPr>
            <a:r>
              <a:rPr lang="en-US" sz="2000" b="0" i="0" u="none" strike="noStrike" cap="none" dirty="0">
                <a:solidFill>
                  <a:srgbClr val="2B2E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The cryptographic techniques employed in VoLTE, including robust encryption, integrity protection, and secure key management, are crucial for ensuring the confidentiality and integrity of voice communications over 4G LTE networks. </a:t>
            </a:r>
            <a:r>
              <a:rPr lang="en-US" sz="2000" dirty="0">
                <a:solidFill>
                  <a:srgbClr val="2B2E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</a:t>
            </a:r>
            <a:r>
              <a:rPr lang="en-US" sz="2000" b="0" i="0" u="none" strike="noStrike" cap="none" dirty="0">
                <a:solidFill>
                  <a:srgbClr val="2B2E3C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est practices is essential for maintaining the overall security and trust in VoLTE services.</a:t>
            </a:r>
            <a:endParaRPr sz="20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64</TotalTime>
  <Words>637</Words>
  <Application>Microsoft Office PowerPoint</Application>
  <PresentationFormat>Custom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Bitter</vt:lpstr>
      <vt:lpstr>Calibri</vt:lpstr>
      <vt:lpstr>Gill Sans MT</vt:lpstr>
      <vt:lpstr>Open Sans</vt:lpstr>
      <vt:lpstr>Times New Roman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kandukuri venkateswari</dc:creator>
  <cp:lastModifiedBy>Tippireddy abhinavreddy</cp:lastModifiedBy>
  <cp:revision>6</cp:revision>
  <dcterms:modified xsi:type="dcterms:W3CDTF">2024-09-11T06:59:10Z</dcterms:modified>
</cp:coreProperties>
</file>